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306" r:id="rId3"/>
    <p:sldId id="258" r:id="rId4"/>
    <p:sldId id="307" r:id="rId5"/>
    <p:sldId id="308" r:id="rId6"/>
    <p:sldId id="309" r:id="rId7"/>
    <p:sldId id="295" r:id="rId8"/>
    <p:sldId id="259" r:id="rId9"/>
    <p:sldId id="260" r:id="rId10"/>
    <p:sldId id="261" r:id="rId11"/>
    <p:sldId id="262" r:id="rId12"/>
    <p:sldId id="304" r:id="rId13"/>
    <p:sldId id="30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0" autoAdjust="0"/>
    <p:restoredTop sz="94607"/>
  </p:normalViewPr>
  <p:slideViewPr>
    <p:cSldViewPr snapToGrid="0">
      <p:cViewPr varScale="1">
        <p:scale>
          <a:sx n="101" d="100"/>
          <a:sy n="101" d="100"/>
        </p:scale>
        <p:origin x="73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1C42D-165D-894B-BB45-6B93448DDA2B}" type="datetimeFigureOut">
              <a:rPr lang="en-US" smtClean="0"/>
              <a:t>12/10/24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DC5762-4D5A-294E-A112-915E11F6A046}" type="slidenum">
              <a:rPr lang="en-US" smtClean="0"/>
              <a:t>‹#›</a:t>
            </a:fld>
            <a:endParaRPr lang="en-US"/>
          </a:p>
        </p:txBody>
      </p:sp>
    </p:spTree>
    <p:extLst>
      <p:ext uri="{BB962C8B-B14F-4D97-AF65-F5344CB8AC3E}">
        <p14:creationId xmlns:p14="http://schemas.microsoft.com/office/powerpoint/2010/main" val="3814514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3199C3B-C1EB-6FC0-729C-693CA0046B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440D5C-2D32-24F3-9825-0FAACA0A211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B8A5FCA-6C09-EA91-FC61-37193088F2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B1509-CC65-B26A-8A73-8CCEBC83658A}"/>
              </a:ext>
            </a:extLst>
          </p:cNvPr>
          <p:cNvSpPr>
            <a:spLocks noGrp="1"/>
          </p:cNvSpPr>
          <p:nvPr>
            <p:ph type="sldNum" sz="quarter" idx="12"/>
          </p:nvPr>
        </p:nvSpPr>
        <p:spPr/>
        <p:txBody>
          <a:bodyPr/>
          <a:lstStyle/>
          <a:p>
            <a:fld id="{E2E584A5-E229-8D45-8415-635AE4EF025D}" type="slidenum">
              <a:rPr lang="en-US" smtClean="0"/>
              <a:t>‹#›</a:t>
            </a:fld>
            <a:endParaRPr lang="en-US"/>
          </a:p>
        </p:txBody>
      </p:sp>
      <p:pic>
        <p:nvPicPr>
          <p:cNvPr id="7" name="Picture 6" descr="A card with a couple of women dancing&#10;&#10;Description automatically generated">
            <a:extLst>
              <a:ext uri="{FF2B5EF4-FFF2-40B4-BE49-F238E27FC236}">
                <a16:creationId xmlns:a16="http://schemas.microsoft.com/office/drawing/2014/main" id="{F94E4163-0839-AB62-F709-69CEA5D072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2868507"/>
          </a:xfrm>
          <a:prstGeom prst="rect">
            <a:avLst/>
          </a:prstGeom>
        </p:spPr>
      </p:pic>
    </p:spTree>
    <p:extLst>
      <p:ext uri="{BB962C8B-B14F-4D97-AF65-F5344CB8AC3E}">
        <p14:creationId xmlns:p14="http://schemas.microsoft.com/office/powerpoint/2010/main" val="734498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FFE95-9020-6CA5-FB23-E4CFEB7D41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9217C0-949E-31D9-9694-5E4D4050B5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card with a couple of women dancing&#10;&#10;Description automatically generated">
            <a:extLst>
              <a:ext uri="{FF2B5EF4-FFF2-40B4-BE49-F238E27FC236}">
                <a16:creationId xmlns:a16="http://schemas.microsoft.com/office/drawing/2014/main" id="{31B7C334-F6FD-260E-ED43-7316A4D41B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882"/>
            <a:ext cx="2932253" cy="712486"/>
          </a:xfrm>
          <a:prstGeom prst="rect">
            <a:avLst/>
          </a:prstGeom>
        </p:spPr>
      </p:pic>
      <p:pic>
        <p:nvPicPr>
          <p:cNvPr id="9" name="Picture 8">
            <a:extLst>
              <a:ext uri="{FF2B5EF4-FFF2-40B4-BE49-F238E27FC236}">
                <a16:creationId xmlns:a16="http://schemas.microsoft.com/office/drawing/2014/main" id="{F54AD996-8862-3470-A2E8-71D5906A91F2}"/>
              </a:ext>
            </a:extLst>
          </p:cNvPr>
          <p:cNvPicPr>
            <a:picLocks noChangeAspect="1"/>
          </p:cNvPicPr>
          <p:nvPr userDrawn="1"/>
        </p:nvPicPr>
        <p:blipFill>
          <a:blip r:embed="rId3"/>
          <a:srcRect l="-232" t="2274" r="41003" b="1011"/>
          <a:stretch/>
        </p:blipFill>
        <p:spPr>
          <a:xfrm>
            <a:off x="9240456" y="6365433"/>
            <a:ext cx="2951544" cy="492567"/>
          </a:xfrm>
          <a:prstGeom prst="rect">
            <a:avLst/>
          </a:prstGeom>
        </p:spPr>
      </p:pic>
    </p:spTree>
    <p:extLst>
      <p:ext uri="{BB962C8B-B14F-4D97-AF65-F5344CB8AC3E}">
        <p14:creationId xmlns:p14="http://schemas.microsoft.com/office/powerpoint/2010/main" val="3530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0712-CC24-ED66-2412-70994F0CEC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9B0BEB-93BB-D35B-1B5D-085C441C84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058856-7D75-6304-12EB-FD1E652F55B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FCEC946-8BD7-0680-51D3-15EDDBEAA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C06937-0835-A884-4949-4DABDE3C369E}"/>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111163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47ED-8013-18FB-4A1B-26068D3719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F05E39-E44F-B23C-A1DF-67CB173ED1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5BA8C5-99B3-08A1-2C80-2EEB3A8C50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25093-9FE4-2D47-311C-755D23FFC98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47B10A1-B89E-EBB3-5B65-54A67BEC4A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F3B152-F55C-CFAA-BFA0-45CA7766A534}"/>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1319505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8BCD-93A7-73C1-1161-4C032C3F2F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76553F-62B6-E33F-08FC-31D4DD7AEB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C8C86F-C353-0059-42EB-4F88C28043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B7FA3B-67ED-90E6-42AE-89F61D7153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63CFEC-56EE-1518-C15B-27C8733E0C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025DEA-2FAE-8043-7B69-E74B8122C710}"/>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2E0B0A69-5D2A-70C2-AD61-FB1C7330C4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392361-D1BC-D4CF-2C11-5FDD0BAD52E9}"/>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110501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1C8A8-F6C2-777F-64DA-882D7053CF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160881-642F-6D50-790F-EC739EF74B0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7953D97-D141-C647-8C6D-5ADF616B54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0AFE3A-5931-39EC-7B67-E01229A12622}"/>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2360216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C80011-6AAC-5CE3-9279-9FA732166FE1}"/>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7C678CE8-86F7-712A-BBAC-79BB1540F8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DF7262-37FE-86BA-6949-ADF4F7EBFCFD}"/>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2462135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B890-FDB1-AB87-4E60-C3ED62CB66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FE415C-C58D-8B3E-5C8D-37DDCA958C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878914-8813-1FB1-B405-50A801C654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4C5624-A2FA-95D8-4719-1524A5A782E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8B075AC-55D5-B42D-835E-B529816CF6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D349BA-75B6-0A3D-280C-EED1B0A2A3EE}"/>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2617288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CAD3-95BC-4BC3-75F0-4886CBA1B3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506A75-D8CB-C9DB-4D73-F3E3E58538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6C71B1-AFC3-8498-B2EF-48C92AAA5B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DF8853-B6FC-D606-A2FE-B2F339B9F06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B2154AA-3A2C-EE84-43EA-6BDD7361D5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66AC7A-4A99-6207-77CF-BBA81DD79D42}"/>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393814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35CF-F98A-D5FF-7DC6-5E1F8BACB3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3CDEBC-D345-59AB-9803-8D23994109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08BF4-39C7-8C4E-F7AA-B2F28A8C439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895C7CA-76E4-8A58-2A37-7140331A1E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8DE373-F030-25D5-8625-9EB88EC3342B}"/>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724225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EAB356-8586-8CBC-74AB-A55EF6F752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FE7345-0A2C-4E4D-A111-9380B28BEF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8000AF-7839-BA0C-D041-B1F69D2AE18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D3C90D9-4054-E268-0E48-82CBFB7CEB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5028A-546C-4558-ADF6-231527E15D17}"/>
              </a:ext>
            </a:extLst>
          </p:cNvPr>
          <p:cNvSpPr>
            <a:spLocks noGrp="1"/>
          </p:cNvSpPr>
          <p:nvPr>
            <p:ph type="sldNum" sz="quarter" idx="12"/>
          </p:nvPr>
        </p:nvSpPr>
        <p:spPr/>
        <p:txBody>
          <a:bodyPr/>
          <a:lstStyle/>
          <a:p>
            <a:fld id="{E2E584A5-E229-8D45-8415-635AE4EF025D}" type="slidenum">
              <a:rPr lang="en-US" smtClean="0"/>
              <a:t>‹#›</a:t>
            </a:fld>
            <a:endParaRPr lang="en-US"/>
          </a:p>
        </p:txBody>
      </p:sp>
    </p:spTree>
    <p:extLst>
      <p:ext uri="{BB962C8B-B14F-4D97-AF65-F5344CB8AC3E}">
        <p14:creationId xmlns:p14="http://schemas.microsoft.com/office/powerpoint/2010/main" val="186657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B18069-E9AB-8C94-1864-DE7DEBFE82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8BC2D4-C0C7-B877-6B69-F7733954E8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1F8CC-3856-2127-D118-0D2F48070A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87276EAB-1535-4D74-AE07-6258AFE6DB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87CAB19-35DA-F1E0-7850-B23266F40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E584A5-E229-8D45-8415-635AE4EF025D}" type="slidenum">
              <a:rPr lang="en-US" smtClean="0"/>
              <a:t>‹#›</a:t>
            </a:fld>
            <a:endParaRPr lang="en-US"/>
          </a:p>
        </p:txBody>
      </p:sp>
    </p:spTree>
    <p:extLst>
      <p:ext uri="{BB962C8B-B14F-4D97-AF65-F5344CB8AC3E}">
        <p14:creationId xmlns:p14="http://schemas.microsoft.com/office/powerpoint/2010/main" val="2747794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6DBB9D8-CE0D-13E6-A9DD-DC59C0D40AC9}"/>
              </a:ext>
            </a:extLst>
          </p:cNvPr>
          <p:cNvSpPr>
            <a:spLocks noGrp="1"/>
          </p:cNvSpPr>
          <p:nvPr>
            <p:ph type="subTitle" idx="1"/>
          </p:nvPr>
        </p:nvSpPr>
        <p:spPr/>
        <p:txBody>
          <a:bodyPr/>
          <a:lstStyle/>
          <a:p>
            <a:r>
              <a:rPr lang="en-US" sz="4400" b="1" dirty="0">
                <a:solidFill>
                  <a:schemeClr val="accent2">
                    <a:lumMod val="75000"/>
                  </a:schemeClr>
                </a:solidFill>
                <a:latin typeface="Calibri" panose="020F0502020204030204" pitchFamily="34" charset="0"/>
                <a:ea typeface="Tahoma" panose="020B0604030504040204" pitchFamily="34" charset="0"/>
                <a:cs typeface="Calibri" panose="020F0502020204030204" pitchFamily="34" charset="0"/>
              </a:rPr>
              <a:t>Entrepreneur Conclave</a:t>
            </a:r>
            <a:br>
              <a:rPr lang="en-US" sz="4400" b="1" dirty="0">
                <a:solidFill>
                  <a:schemeClr val="accent2">
                    <a:lumMod val="75000"/>
                  </a:schemeClr>
                </a:solidFill>
                <a:latin typeface="Calibri" panose="020F0502020204030204" pitchFamily="34" charset="0"/>
                <a:ea typeface="Tahoma" panose="020B0604030504040204" pitchFamily="34" charset="0"/>
                <a:cs typeface="Calibri" panose="020F0502020204030204" pitchFamily="34" charset="0"/>
              </a:rPr>
            </a:br>
            <a:r>
              <a:rPr lang="en-US" sz="2400" b="1" dirty="0">
                <a:solidFill>
                  <a:schemeClr val="accent2">
                    <a:lumMod val="75000"/>
                  </a:schemeClr>
                </a:solidFill>
                <a:latin typeface="Calibri" panose="020F0502020204030204" pitchFamily="34" charset="0"/>
                <a:ea typeface="Tahoma" panose="020B0604030504040204" pitchFamily="34" charset="0"/>
                <a:cs typeface="Calibri" panose="020F0502020204030204" pitchFamily="34" charset="0"/>
              </a:rPr>
              <a:t>Thursday July 3, 2025</a:t>
            </a:r>
            <a:br>
              <a:rPr lang="en-US" sz="4400" b="1" dirty="0">
                <a:solidFill>
                  <a:schemeClr val="accent2">
                    <a:lumMod val="75000"/>
                  </a:schemeClr>
                </a:solidFill>
                <a:latin typeface="Calibri" panose="020F0502020204030204" pitchFamily="34" charset="0"/>
                <a:ea typeface="Tahoma" panose="020B0604030504040204" pitchFamily="34" charset="0"/>
                <a:cs typeface="Calibri" panose="020F0502020204030204" pitchFamily="34" charset="0"/>
              </a:rPr>
            </a:br>
            <a:r>
              <a:rPr lang="en-US" sz="2800" b="1" dirty="0">
                <a:solidFill>
                  <a:schemeClr val="accent2">
                    <a:lumMod val="75000"/>
                  </a:schemeClr>
                </a:solidFill>
                <a:latin typeface="Calibri" panose="020F0502020204030204" pitchFamily="34" charset="0"/>
                <a:ea typeface="Tahoma" panose="020B0604030504040204" pitchFamily="34" charset="0"/>
                <a:cs typeface="Calibri" panose="020F0502020204030204" pitchFamily="34" charset="0"/>
              </a:rPr>
              <a:t>ANNUAL OSA CONVENTION</a:t>
            </a:r>
            <a:endParaRPr lang="en-US" dirty="0"/>
          </a:p>
        </p:txBody>
      </p:sp>
    </p:spTree>
    <p:extLst>
      <p:ext uri="{BB962C8B-B14F-4D97-AF65-F5344CB8AC3E}">
        <p14:creationId xmlns:p14="http://schemas.microsoft.com/office/powerpoint/2010/main" val="2201165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C4DD-6B37-9C39-C8B0-6D6AA591DD70}"/>
              </a:ext>
            </a:extLst>
          </p:cNvPr>
          <p:cNvSpPr>
            <a:spLocks noGrp="1"/>
          </p:cNvSpPr>
          <p:nvPr>
            <p:ph type="title"/>
          </p:nvPr>
        </p:nvSpPr>
        <p:spPr/>
        <p:txBody>
          <a:bodyPr/>
          <a:lstStyle/>
          <a:p>
            <a:r>
              <a:rPr lang="en-US" dirty="0"/>
              <a:t>Objective (The Why)</a:t>
            </a:r>
          </a:p>
        </p:txBody>
      </p:sp>
      <p:sp>
        <p:nvSpPr>
          <p:cNvPr id="3" name="Content Placeholder 2">
            <a:extLst>
              <a:ext uri="{FF2B5EF4-FFF2-40B4-BE49-F238E27FC236}">
                <a16:creationId xmlns:a16="http://schemas.microsoft.com/office/drawing/2014/main" id="{AF130678-1519-F34D-9376-7A47A10D84EE}"/>
              </a:ext>
            </a:extLst>
          </p:cNvPr>
          <p:cNvSpPr>
            <a:spLocks noGrp="1"/>
          </p:cNvSpPr>
          <p:nvPr>
            <p:ph idx="1"/>
          </p:nvPr>
        </p:nvSpPr>
        <p:spPr>
          <a:xfrm>
            <a:off x="838200" y="1825624"/>
            <a:ext cx="10515600" cy="4417859"/>
          </a:xfrm>
        </p:spPr>
        <p:txBody>
          <a:bodyPr>
            <a:normAutofit/>
          </a:bodyPr>
          <a:lstStyle/>
          <a:p>
            <a:pPr marL="0" indent="0" algn="l">
              <a:buNone/>
            </a:pPr>
            <a:r>
              <a:rPr lang="en-US" b="1" i="0" u="none" strike="noStrike" dirty="0">
                <a:solidFill>
                  <a:srgbClr val="000000"/>
                </a:solidFill>
                <a:effectLst/>
                <a:latin typeface="+mn-lt"/>
              </a:rPr>
              <a:t>Objective</a:t>
            </a:r>
            <a:r>
              <a:rPr lang="en-US" b="0" i="0" u="none" strike="noStrike" dirty="0">
                <a:solidFill>
                  <a:srgbClr val="000000"/>
                </a:solidFill>
                <a:effectLst/>
                <a:latin typeface="+mn-lt"/>
              </a:rPr>
              <a:t> </a:t>
            </a:r>
          </a:p>
          <a:p>
            <a:pPr marL="0" indent="0" algn="l">
              <a:buNone/>
            </a:pPr>
            <a:r>
              <a:rPr lang="en-US" dirty="0">
                <a:solidFill>
                  <a:srgbClr val="000000"/>
                </a:solidFill>
              </a:rPr>
              <a:t>We are hosting the largest gathering of people of Odisha origin, outside of India, in Dallas, Texas, USA. As the largest NRI community of Odisha, our objective is to contribute to the growth, prosperity and well-being of the people of Odisha. We strongly encourage to use our platform to launch “Make in Odisha” in Dallas, Texas on July 3, 2025</a:t>
            </a:r>
            <a:endParaRPr lang="en-US" dirty="0"/>
          </a:p>
        </p:txBody>
      </p:sp>
    </p:spTree>
    <p:extLst>
      <p:ext uri="{BB962C8B-B14F-4D97-AF65-F5344CB8AC3E}">
        <p14:creationId xmlns:p14="http://schemas.microsoft.com/office/powerpoint/2010/main" val="217617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C4DD-6B37-9C39-C8B0-6D6AA591DD70}"/>
              </a:ext>
            </a:extLst>
          </p:cNvPr>
          <p:cNvSpPr>
            <a:spLocks noGrp="1"/>
          </p:cNvSpPr>
          <p:nvPr>
            <p:ph type="title"/>
          </p:nvPr>
        </p:nvSpPr>
        <p:spPr/>
        <p:txBody>
          <a:bodyPr/>
          <a:lstStyle/>
          <a:p>
            <a:r>
              <a:rPr lang="en-US" dirty="0"/>
              <a:t>The How (of Conclave)</a:t>
            </a:r>
          </a:p>
        </p:txBody>
      </p:sp>
      <p:sp>
        <p:nvSpPr>
          <p:cNvPr id="3" name="Content Placeholder 2">
            <a:extLst>
              <a:ext uri="{FF2B5EF4-FFF2-40B4-BE49-F238E27FC236}">
                <a16:creationId xmlns:a16="http://schemas.microsoft.com/office/drawing/2014/main" id="{AF130678-1519-F34D-9376-7A47A10D84EE}"/>
              </a:ext>
            </a:extLst>
          </p:cNvPr>
          <p:cNvSpPr>
            <a:spLocks noGrp="1"/>
          </p:cNvSpPr>
          <p:nvPr>
            <p:ph idx="1"/>
          </p:nvPr>
        </p:nvSpPr>
        <p:spPr/>
        <p:txBody>
          <a:bodyPr>
            <a:normAutofit lnSpcReduction="10000"/>
          </a:bodyPr>
          <a:lstStyle/>
          <a:p>
            <a:pPr marL="0" indent="0" algn="l">
              <a:buNone/>
            </a:pPr>
            <a:r>
              <a:rPr lang="en-US" b="0" i="0" u="none" strike="noStrike" dirty="0">
                <a:solidFill>
                  <a:srgbClr val="000000"/>
                </a:solidFill>
                <a:effectLst/>
                <a:latin typeface="+mn-lt"/>
              </a:rPr>
              <a:t>Bring together three pillars – 1. Government leaders/decision makers, 2. Global entrepreneurs and 3. Odisha-based entrepreneurs to collaborate and explore investment opportunities in Odisha in the various industry sectors such as:</a:t>
            </a:r>
          </a:p>
          <a:p>
            <a:r>
              <a:rPr lang="en-US" b="0" i="0" u="none" strike="noStrike" dirty="0">
                <a:solidFill>
                  <a:srgbClr val="000000"/>
                </a:solidFill>
                <a:effectLst/>
                <a:latin typeface="+mn-lt"/>
              </a:rPr>
              <a:t>IT &amp; Technology </a:t>
            </a:r>
          </a:p>
          <a:p>
            <a:pPr lvl="1">
              <a:buFont typeface="Wingdings" panose="05000000000000000000" pitchFamily="2" charset="2"/>
              <a:buChar char="§"/>
            </a:pPr>
            <a:r>
              <a:rPr lang="en-US" dirty="0">
                <a:solidFill>
                  <a:srgbClr val="000000"/>
                </a:solidFill>
              </a:rPr>
              <a:t>AI/ML, Robotics, AR/VR, </a:t>
            </a:r>
            <a:r>
              <a:rPr lang="en-US" b="0" i="0" u="none" strike="noStrike" dirty="0">
                <a:solidFill>
                  <a:srgbClr val="000000"/>
                </a:solidFill>
                <a:effectLst/>
                <a:latin typeface="+mn-lt"/>
              </a:rPr>
              <a:t>Semiconductor, </a:t>
            </a:r>
          </a:p>
          <a:p>
            <a:r>
              <a:rPr lang="en-US" dirty="0">
                <a:solidFill>
                  <a:srgbClr val="000000"/>
                </a:solidFill>
              </a:rPr>
              <a:t>Healthcare</a:t>
            </a:r>
          </a:p>
          <a:p>
            <a:pPr lvl="1">
              <a:buFont typeface="Wingdings" panose="05000000000000000000" pitchFamily="2" charset="2"/>
              <a:buChar char="§"/>
            </a:pPr>
            <a:r>
              <a:rPr lang="en-US" dirty="0">
                <a:solidFill>
                  <a:srgbClr val="000000"/>
                </a:solidFill>
              </a:rPr>
              <a:t>Pharmaceutical manufacturing, Device manufacturing, Digitization</a:t>
            </a:r>
          </a:p>
          <a:p>
            <a:r>
              <a:rPr lang="en-US" b="0" i="0" u="none" strike="noStrike" dirty="0">
                <a:solidFill>
                  <a:srgbClr val="000000"/>
                </a:solidFill>
                <a:effectLst/>
                <a:latin typeface="+mn-lt"/>
              </a:rPr>
              <a:t>Textiles, Handicrafts, Agriculture, Renewable Energy</a:t>
            </a:r>
          </a:p>
          <a:p>
            <a:r>
              <a:rPr lang="en-US" b="0" i="0" u="none" strike="noStrike" dirty="0">
                <a:solidFill>
                  <a:srgbClr val="000000"/>
                </a:solidFill>
                <a:effectLst/>
                <a:latin typeface="+mn-lt"/>
              </a:rPr>
              <a:t>Travel &amp; Tourism etc.</a:t>
            </a:r>
          </a:p>
          <a:p>
            <a:pPr lvl="1">
              <a:buFont typeface="Wingdings" panose="05000000000000000000" pitchFamily="2" charset="2"/>
              <a:buChar char="§"/>
            </a:pPr>
            <a:endParaRPr lang="en-US" dirty="0">
              <a:solidFill>
                <a:srgbClr val="000000"/>
              </a:solidFill>
            </a:endParaRPr>
          </a:p>
        </p:txBody>
      </p:sp>
    </p:spTree>
    <p:extLst>
      <p:ext uri="{BB962C8B-B14F-4D97-AF65-F5344CB8AC3E}">
        <p14:creationId xmlns:p14="http://schemas.microsoft.com/office/powerpoint/2010/main" val="2622632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C4DD-6B37-9C39-C8B0-6D6AA591DD70}"/>
              </a:ext>
            </a:extLst>
          </p:cNvPr>
          <p:cNvSpPr>
            <a:spLocks noGrp="1"/>
          </p:cNvSpPr>
          <p:nvPr>
            <p:ph type="title"/>
          </p:nvPr>
        </p:nvSpPr>
        <p:spPr/>
        <p:txBody>
          <a:bodyPr/>
          <a:lstStyle/>
          <a:p>
            <a:r>
              <a:rPr lang="en-US" dirty="0"/>
              <a:t>The What (of Conclave)</a:t>
            </a:r>
          </a:p>
        </p:txBody>
      </p:sp>
      <p:sp>
        <p:nvSpPr>
          <p:cNvPr id="3" name="Content Placeholder 2">
            <a:extLst>
              <a:ext uri="{FF2B5EF4-FFF2-40B4-BE49-F238E27FC236}">
                <a16:creationId xmlns:a16="http://schemas.microsoft.com/office/drawing/2014/main" id="{AF130678-1519-F34D-9376-7A47A10D84EE}"/>
              </a:ext>
            </a:extLst>
          </p:cNvPr>
          <p:cNvSpPr>
            <a:spLocks noGrp="1"/>
          </p:cNvSpPr>
          <p:nvPr>
            <p:ph idx="1"/>
          </p:nvPr>
        </p:nvSpPr>
        <p:spPr/>
        <p:txBody>
          <a:bodyPr>
            <a:normAutofit/>
          </a:bodyPr>
          <a:lstStyle/>
          <a:p>
            <a:r>
              <a:rPr lang="en-US" b="0" i="0" u="none" strike="noStrike" dirty="0">
                <a:solidFill>
                  <a:srgbClr val="000000"/>
                </a:solidFill>
                <a:effectLst/>
                <a:latin typeface="+mn-lt"/>
              </a:rPr>
              <a:t>Key Notes by Govt Delegates and Industry Leaders</a:t>
            </a:r>
          </a:p>
          <a:p>
            <a:r>
              <a:rPr lang="en-US" dirty="0">
                <a:solidFill>
                  <a:srgbClr val="000000"/>
                </a:solidFill>
              </a:rPr>
              <a:t>Fireside Chats</a:t>
            </a:r>
          </a:p>
          <a:p>
            <a:r>
              <a:rPr lang="en-US" dirty="0">
                <a:solidFill>
                  <a:srgbClr val="000000"/>
                </a:solidFill>
              </a:rPr>
              <a:t>One on One Meeting</a:t>
            </a:r>
          </a:p>
          <a:p>
            <a:r>
              <a:rPr lang="en-US" dirty="0">
                <a:solidFill>
                  <a:srgbClr val="000000"/>
                </a:solidFill>
              </a:rPr>
              <a:t>Networking &amp; Happy Hours</a:t>
            </a:r>
          </a:p>
          <a:p>
            <a:r>
              <a:rPr lang="en-US" dirty="0">
                <a:solidFill>
                  <a:srgbClr val="000000"/>
                </a:solidFill>
              </a:rPr>
              <a:t>Product Pitch to Angel and Institutional Investors</a:t>
            </a:r>
          </a:p>
          <a:p>
            <a:pPr lvl="1">
              <a:buFont typeface="Wingdings" panose="05000000000000000000" pitchFamily="2" charset="2"/>
              <a:buChar char="§"/>
            </a:pPr>
            <a:endParaRPr lang="en-US" dirty="0">
              <a:solidFill>
                <a:srgbClr val="000000"/>
              </a:solidFill>
            </a:endParaRPr>
          </a:p>
        </p:txBody>
      </p:sp>
    </p:spTree>
    <p:extLst>
      <p:ext uri="{BB962C8B-B14F-4D97-AF65-F5344CB8AC3E}">
        <p14:creationId xmlns:p14="http://schemas.microsoft.com/office/powerpoint/2010/main" val="1960709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C4DD-6B37-9C39-C8B0-6D6AA591DD70}"/>
              </a:ext>
            </a:extLst>
          </p:cNvPr>
          <p:cNvSpPr>
            <a:spLocks noGrp="1"/>
          </p:cNvSpPr>
          <p:nvPr>
            <p:ph type="title"/>
          </p:nvPr>
        </p:nvSpPr>
        <p:spPr/>
        <p:txBody>
          <a:bodyPr/>
          <a:lstStyle/>
          <a:p>
            <a:r>
              <a:rPr lang="en-US" dirty="0"/>
              <a:t>Ask from Odisha Government</a:t>
            </a:r>
          </a:p>
        </p:txBody>
      </p:sp>
      <p:sp>
        <p:nvSpPr>
          <p:cNvPr id="3" name="Content Placeholder 2">
            <a:extLst>
              <a:ext uri="{FF2B5EF4-FFF2-40B4-BE49-F238E27FC236}">
                <a16:creationId xmlns:a16="http://schemas.microsoft.com/office/drawing/2014/main" id="{AF130678-1519-F34D-9376-7A47A10D84EE}"/>
              </a:ext>
            </a:extLst>
          </p:cNvPr>
          <p:cNvSpPr>
            <a:spLocks noGrp="1"/>
          </p:cNvSpPr>
          <p:nvPr>
            <p:ph idx="1"/>
          </p:nvPr>
        </p:nvSpPr>
        <p:spPr/>
        <p:txBody>
          <a:bodyPr>
            <a:normAutofit/>
          </a:bodyPr>
          <a:lstStyle/>
          <a:p>
            <a:r>
              <a:rPr lang="en-US" b="0" i="0" u="none" strike="noStrike" dirty="0">
                <a:solidFill>
                  <a:srgbClr val="000000"/>
                </a:solidFill>
                <a:effectLst/>
                <a:latin typeface="+mn-lt"/>
              </a:rPr>
              <a:t>Launch “Make in Odisha” in Dallas, Texas</a:t>
            </a:r>
          </a:p>
          <a:p>
            <a:r>
              <a:rPr lang="en-US" b="0" i="0" u="none" strike="noStrike" dirty="0">
                <a:solidFill>
                  <a:srgbClr val="000000"/>
                </a:solidFill>
                <a:effectLst/>
                <a:latin typeface="+mn-lt"/>
              </a:rPr>
              <a:t>Point person(s) to coordinate with OSA about Govt Priorities</a:t>
            </a:r>
          </a:p>
          <a:p>
            <a:r>
              <a:rPr lang="en-US" dirty="0">
                <a:solidFill>
                  <a:srgbClr val="000000"/>
                </a:solidFill>
              </a:rPr>
              <a:t>Meetings and networking with US corporate contacts, government representatives and the OSA Coordinators</a:t>
            </a:r>
          </a:p>
          <a:p>
            <a:r>
              <a:rPr lang="en-US" dirty="0">
                <a:solidFill>
                  <a:srgbClr val="000000"/>
                </a:solidFill>
              </a:rPr>
              <a:t>Identification and shortlist Odia Entrepreneurs attendees</a:t>
            </a:r>
          </a:p>
          <a:p>
            <a:r>
              <a:rPr lang="en-US" dirty="0">
                <a:solidFill>
                  <a:srgbClr val="000000"/>
                </a:solidFill>
              </a:rPr>
              <a:t>Promoting the OSA 2025 Entrepreneur Conclave in various platform</a:t>
            </a:r>
          </a:p>
          <a:p>
            <a:r>
              <a:rPr lang="en-US" dirty="0">
                <a:solidFill>
                  <a:srgbClr val="000000"/>
                </a:solidFill>
              </a:rPr>
              <a:t>Sharing the cost of symposium</a:t>
            </a:r>
          </a:p>
          <a:p>
            <a:endParaRPr lang="en-US" dirty="0">
              <a:solidFill>
                <a:srgbClr val="000000"/>
              </a:solidFill>
            </a:endParaRPr>
          </a:p>
          <a:p>
            <a:pPr lvl="1">
              <a:buFont typeface="Wingdings" panose="05000000000000000000" pitchFamily="2" charset="2"/>
              <a:buChar char="§"/>
            </a:pPr>
            <a:endParaRPr lang="en-US" dirty="0">
              <a:solidFill>
                <a:srgbClr val="000000"/>
              </a:solidFill>
            </a:endParaRPr>
          </a:p>
        </p:txBody>
      </p:sp>
    </p:spTree>
    <p:extLst>
      <p:ext uri="{BB962C8B-B14F-4D97-AF65-F5344CB8AC3E}">
        <p14:creationId xmlns:p14="http://schemas.microsoft.com/office/powerpoint/2010/main" val="277529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C4DD-6B37-9C39-C8B0-6D6AA591DD70}"/>
              </a:ext>
            </a:extLst>
          </p:cNvPr>
          <p:cNvSpPr>
            <a:spLocks noGrp="1"/>
          </p:cNvSpPr>
          <p:nvPr>
            <p:ph type="title"/>
          </p:nvPr>
        </p:nvSpPr>
        <p:spPr>
          <a:xfrm>
            <a:off x="4553564" y="2636376"/>
            <a:ext cx="3084871" cy="1325563"/>
          </a:xfrm>
        </p:spPr>
        <p:txBody>
          <a:bodyPr/>
          <a:lstStyle/>
          <a:p>
            <a:r>
              <a:rPr lang="en-US" dirty="0"/>
              <a:t>Appendix</a:t>
            </a:r>
          </a:p>
        </p:txBody>
      </p:sp>
    </p:spTree>
    <p:extLst>
      <p:ext uri="{BB962C8B-B14F-4D97-AF65-F5344CB8AC3E}">
        <p14:creationId xmlns:p14="http://schemas.microsoft.com/office/powerpoint/2010/main" val="4182070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9FC897-A5AB-8232-5C60-3C953678D510}"/>
              </a:ext>
            </a:extLst>
          </p:cNvPr>
          <p:cNvSpPr>
            <a:spLocks noGrp="1"/>
          </p:cNvSpPr>
          <p:nvPr>
            <p:ph type="title"/>
          </p:nvPr>
        </p:nvSpPr>
        <p:spPr>
          <a:xfrm>
            <a:off x="993058" y="515437"/>
            <a:ext cx="10515600" cy="989101"/>
          </a:xfrm>
        </p:spPr>
        <p:txBody>
          <a:bodyPr>
            <a:normAutofit/>
          </a:bodyPr>
          <a:lstStyle/>
          <a:p>
            <a:r>
              <a:rPr lang="en-US" dirty="0"/>
              <a:t>Why Odisha</a:t>
            </a:r>
          </a:p>
        </p:txBody>
      </p:sp>
      <p:sp>
        <p:nvSpPr>
          <p:cNvPr id="8" name="TextBox 7">
            <a:extLst>
              <a:ext uri="{FF2B5EF4-FFF2-40B4-BE49-F238E27FC236}">
                <a16:creationId xmlns:a16="http://schemas.microsoft.com/office/drawing/2014/main" id="{64CBEEAB-EDA5-9CF0-7B04-A2AE935084BE}"/>
              </a:ext>
            </a:extLst>
          </p:cNvPr>
          <p:cNvSpPr txBox="1"/>
          <p:nvPr/>
        </p:nvSpPr>
        <p:spPr>
          <a:xfrm>
            <a:off x="993058" y="1354226"/>
            <a:ext cx="10944246" cy="4616648"/>
          </a:xfrm>
          <a:prstGeom prst="rect">
            <a:avLst/>
          </a:prstGeom>
          <a:noFill/>
        </p:spPr>
        <p:txBody>
          <a:bodyPr wrap="square" rtlCol="0">
            <a:spAutoFit/>
          </a:bodyPr>
          <a:lstStyle/>
          <a:p>
            <a:pPr marL="285750" indent="-285750">
              <a:buFont typeface="Arial" panose="020B0604020202020204" pitchFamily="34" charset="0"/>
              <a:buChar char="•"/>
            </a:pPr>
            <a:r>
              <a:rPr lang="en-US" sz="1400" b="1" dirty="0"/>
              <a:t>New Government </a:t>
            </a:r>
            <a:r>
              <a:rPr lang="en-US" sz="1400" dirty="0"/>
              <a:t>under the leadership of chief minister Mr. Mohan Charan Majhi</a:t>
            </a:r>
          </a:p>
          <a:p>
            <a:pPr marL="742950" lvl="1" indent="-285750">
              <a:buFont typeface="Arial" panose="020B0604020202020204" pitchFamily="34" charset="0"/>
              <a:buChar char="•"/>
            </a:pPr>
            <a:r>
              <a:rPr lang="en-US" sz="1400" dirty="0"/>
              <a:t>Significant change after 24 years of Naveen Patnaik as Chief Minister</a:t>
            </a:r>
          </a:p>
          <a:p>
            <a:pPr marL="742950" lvl="1" indent="-285750">
              <a:buFont typeface="Arial" panose="020B0604020202020204" pitchFamily="34" charset="0"/>
              <a:buChar char="•"/>
            </a:pPr>
            <a:r>
              <a:rPr lang="en-US" sz="1400" dirty="0"/>
              <a:t>Mr. Majhi’s vision is to transform Odisha into the number one state in the country*</a:t>
            </a:r>
          </a:p>
          <a:p>
            <a:pPr marL="285750" indent="-285750">
              <a:buFont typeface="Arial" panose="020B0604020202020204" pitchFamily="34" charset="0"/>
              <a:buChar char="•"/>
            </a:pPr>
            <a:r>
              <a:rPr lang="en-US" sz="1400" b="1" dirty="0"/>
              <a:t>Abundant Natural Resources</a:t>
            </a:r>
          </a:p>
          <a:p>
            <a:pPr marL="742950" lvl="1" indent="-285750">
              <a:buFont typeface="Arial" panose="020B0604020202020204" pitchFamily="34" charset="0"/>
              <a:buChar char="•"/>
            </a:pPr>
            <a:r>
              <a:rPr lang="en-US" sz="1400" dirty="0"/>
              <a:t>Mineral Rich: Odisha is India's leading producer of iron ore, bauxite, and aluminum. This makes it a hub for mineral-based industries.   </a:t>
            </a:r>
          </a:p>
          <a:p>
            <a:pPr marL="742950" lvl="1" indent="-285750">
              <a:buFont typeface="Arial" panose="020B0604020202020204" pitchFamily="34" charset="0"/>
              <a:buChar char="•"/>
            </a:pPr>
            <a:r>
              <a:rPr lang="en-US" sz="1400" dirty="0"/>
              <a:t>Coastal Advantage: With a long coastline, Odisha boasts several ports (Paradip, </a:t>
            </a:r>
            <a:r>
              <a:rPr lang="en-US" sz="1400" dirty="0" err="1"/>
              <a:t>Dhamra</a:t>
            </a:r>
            <a:r>
              <a:rPr lang="en-US" sz="1400" dirty="0"/>
              <a:t>) facilitating trade and commerce.   </a:t>
            </a:r>
          </a:p>
          <a:p>
            <a:pPr marL="285750" indent="-285750">
              <a:buFont typeface="Arial" panose="020B0604020202020204" pitchFamily="34" charset="0"/>
              <a:buChar char="•"/>
            </a:pPr>
            <a:r>
              <a:rPr lang="en-US" sz="1400" b="1" dirty="0"/>
              <a:t>Industrial Focus and Government Support</a:t>
            </a:r>
          </a:p>
          <a:p>
            <a:pPr marL="742950" lvl="1" indent="-285750">
              <a:buFont typeface="Arial" panose="020B0604020202020204" pitchFamily="34" charset="0"/>
              <a:buChar char="•"/>
            </a:pPr>
            <a:r>
              <a:rPr lang="en-US" sz="1400" dirty="0"/>
              <a:t>Target Sectors: The state government has identified key growth sectors like Healthcare and IT.</a:t>
            </a:r>
          </a:p>
          <a:p>
            <a:pPr marL="742950" lvl="1" indent="-285750">
              <a:buFont typeface="Arial" panose="020B0604020202020204" pitchFamily="34" charset="0"/>
              <a:buChar char="•"/>
            </a:pPr>
            <a:r>
              <a:rPr lang="en-US" sz="1400" dirty="0"/>
              <a:t>Investment Incentives: Odisha offers attractive incentives to investors, including land allocation, tax benefits, and infrastructure support.   </a:t>
            </a:r>
          </a:p>
          <a:p>
            <a:pPr marL="742950" lvl="1" indent="-285750">
              <a:buFont typeface="Arial" panose="020B0604020202020204" pitchFamily="34" charset="0"/>
              <a:buChar char="•"/>
            </a:pPr>
            <a:r>
              <a:rPr lang="en-US" sz="1400" dirty="0"/>
              <a:t>Business-Friendly Environment: The state has been proactive in improving the ease of doing business and creating a conducive environment for industries.   </a:t>
            </a:r>
          </a:p>
          <a:p>
            <a:pPr marL="285750" indent="-285750">
              <a:buFont typeface="Arial" panose="020B0604020202020204" pitchFamily="34" charset="0"/>
              <a:buChar char="•"/>
            </a:pPr>
            <a:r>
              <a:rPr lang="en-US" sz="1400" b="1" dirty="0"/>
              <a:t>Strategic Location and Infrastructure</a:t>
            </a:r>
          </a:p>
          <a:p>
            <a:pPr marL="742950" lvl="1" indent="-285750">
              <a:buFont typeface="Arial" panose="020B0604020202020204" pitchFamily="34" charset="0"/>
              <a:buChar char="•"/>
            </a:pPr>
            <a:r>
              <a:rPr lang="en-US" sz="1400" dirty="0"/>
              <a:t>Gateway to ASEAN: Odisha's geographic location makes it a potential gateway to the ASEAN region.   </a:t>
            </a:r>
          </a:p>
          <a:p>
            <a:pPr marL="742950" lvl="1" indent="-285750">
              <a:buFont typeface="Arial" panose="020B0604020202020204" pitchFamily="34" charset="0"/>
              <a:buChar char="•"/>
            </a:pPr>
            <a:r>
              <a:rPr lang="en-US" sz="1400" dirty="0"/>
              <a:t>Infrastructure Development: The state is investing in transportation, logistics, and power infrastructure to support industrial growth.   </a:t>
            </a:r>
          </a:p>
          <a:p>
            <a:pPr marL="285750" indent="-285750">
              <a:buFont typeface="Arial" panose="020B0604020202020204" pitchFamily="34" charset="0"/>
              <a:buChar char="•"/>
            </a:pPr>
            <a:r>
              <a:rPr lang="en-US" sz="1400" b="1" dirty="0"/>
              <a:t>Emerging Opportunities</a:t>
            </a:r>
          </a:p>
          <a:p>
            <a:pPr marL="742950" lvl="1" indent="-285750">
              <a:buFont typeface="Arial" panose="020B0604020202020204" pitchFamily="34" charset="0"/>
              <a:buChar char="•"/>
            </a:pPr>
            <a:r>
              <a:rPr lang="en-US" sz="1400" dirty="0"/>
              <a:t>Food Processing: With a rich agricultural base, Odisha has significant potential in the food processing sector.   </a:t>
            </a:r>
          </a:p>
          <a:p>
            <a:pPr marL="742950" lvl="1" indent="-285750">
              <a:buFont typeface="Arial" panose="020B0604020202020204" pitchFamily="34" charset="0"/>
              <a:buChar char="•"/>
            </a:pPr>
            <a:r>
              <a:rPr lang="en-US" sz="1400" dirty="0"/>
              <a:t>Textiles: The state is aiming to become a major textile hub with substantial investment and job creation opportunities.   </a:t>
            </a:r>
          </a:p>
          <a:p>
            <a:pPr marL="742950" lvl="1" indent="-285750">
              <a:buFont typeface="Arial" panose="020B0604020202020204" pitchFamily="34" charset="0"/>
              <a:buChar char="•"/>
            </a:pPr>
            <a:r>
              <a:rPr lang="en-US" sz="1400" dirty="0"/>
              <a:t>Tourism: Odisha's natural beauty, historical sites, and cultural heritage offer immense potential for tourism development.</a:t>
            </a:r>
          </a:p>
        </p:txBody>
      </p:sp>
    </p:spTree>
    <p:extLst>
      <p:ext uri="{BB962C8B-B14F-4D97-AF65-F5344CB8AC3E}">
        <p14:creationId xmlns:p14="http://schemas.microsoft.com/office/powerpoint/2010/main" val="1189429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046F-A7E7-D22E-66DF-4FCFD57B4176}"/>
              </a:ext>
            </a:extLst>
          </p:cNvPr>
          <p:cNvSpPr>
            <a:spLocks noGrp="1"/>
          </p:cNvSpPr>
          <p:nvPr>
            <p:ph type="title"/>
          </p:nvPr>
        </p:nvSpPr>
        <p:spPr/>
        <p:txBody>
          <a:bodyPr/>
          <a:lstStyle/>
          <a:p>
            <a:r>
              <a:rPr lang="en-US" dirty="0"/>
              <a:t>Success Factor</a:t>
            </a:r>
          </a:p>
        </p:txBody>
      </p:sp>
      <p:sp>
        <p:nvSpPr>
          <p:cNvPr id="3" name="Content Placeholder 2">
            <a:extLst>
              <a:ext uri="{FF2B5EF4-FFF2-40B4-BE49-F238E27FC236}">
                <a16:creationId xmlns:a16="http://schemas.microsoft.com/office/drawing/2014/main" id="{31CB93BE-51AB-67E8-CB6F-EE73C691E443}"/>
              </a:ext>
            </a:extLst>
          </p:cNvPr>
          <p:cNvSpPr>
            <a:spLocks noGrp="1"/>
          </p:cNvSpPr>
          <p:nvPr>
            <p:ph idx="1"/>
          </p:nvPr>
        </p:nvSpPr>
        <p:spPr>
          <a:xfrm>
            <a:off x="838200" y="1525000"/>
            <a:ext cx="10515600" cy="4351338"/>
          </a:xfrm>
        </p:spPr>
        <p:txBody>
          <a:bodyPr>
            <a:normAutofit fontScale="92500" lnSpcReduction="20000"/>
          </a:bodyPr>
          <a:lstStyle/>
          <a:p>
            <a:pPr marL="0" indent="0" algn="l">
              <a:buNone/>
            </a:pPr>
            <a:r>
              <a:rPr lang="en-US" b="0" i="0" u="none" strike="noStrike" dirty="0">
                <a:solidFill>
                  <a:srgbClr val="000000"/>
                </a:solidFill>
                <a:effectLst/>
                <a:latin typeface="+mn-lt"/>
              </a:rPr>
              <a:t>To align with the objective of bringing together government leaders and decision makers, global entrepreneurs, and Odisha-based entrepreneurs, the key elements and approach of the symposium need to emphasize following success factors.</a:t>
            </a:r>
          </a:p>
          <a:p>
            <a:pPr marL="0" indent="0" algn="l">
              <a:buNone/>
            </a:pPr>
            <a:endParaRPr lang="en-US" b="0" i="0" u="none" strike="noStrike" dirty="0">
              <a:solidFill>
                <a:srgbClr val="000000"/>
              </a:solidFill>
              <a:effectLst/>
              <a:latin typeface="+mn-lt"/>
            </a:endParaRPr>
          </a:p>
          <a:p>
            <a:pPr marL="514350" indent="-514350" algn="l">
              <a:buAutoNum type="arabicPeriod"/>
            </a:pPr>
            <a:r>
              <a:rPr lang="en-US" b="0" i="0" u="none" strike="noStrike" dirty="0">
                <a:solidFill>
                  <a:srgbClr val="000000"/>
                </a:solidFill>
                <a:effectLst/>
                <a:latin typeface="+mn-lt"/>
              </a:rPr>
              <a:t>Collaboration</a:t>
            </a:r>
          </a:p>
          <a:p>
            <a:pPr marL="514350" indent="-514350" algn="l">
              <a:buAutoNum type="arabicPeriod"/>
            </a:pPr>
            <a:r>
              <a:rPr lang="en-US" dirty="0">
                <a:solidFill>
                  <a:srgbClr val="000000"/>
                </a:solidFill>
                <a:latin typeface="+mn-lt"/>
              </a:rPr>
              <a:t>N</a:t>
            </a:r>
            <a:r>
              <a:rPr lang="en-US" b="0" i="0" u="none" strike="noStrike" dirty="0">
                <a:solidFill>
                  <a:srgbClr val="000000"/>
                </a:solidFill>
                <a:effectLst/>
                <a:latin typeface="+mn-lt"/>
              </a:rPr>
              <a:t>etworking</a:t>
            </a:r>
          </a:p>
          <a:p>
            <a:pPr marL="514350" indent="-514350" algn="l">
              <a:buAutoNum type="arabicPeriod"/>
            </a:pPr>
            <a:r>
              <a:rPr lang="en-US" dirty="0">
                <a:solidFill>
                  <a:srgbClr val="000000"/>
                </a:solidFill>
                <a:latin typeface="+mn-lt"/>
              </a:rPr>
              <a:t>A</a:t>
            </a:r>
            <a:r>
              <a:rPr lang="en-US" b="0" i="0" u="none" strike="noStrike" dirty="0">
                <a:solidFill>
                  <a:srgbClr val="000000"/>
                </a:solidFill>
                <a:effectLst/>
                <a:latin typeface="+mn-lt"/>
              </a:rPr>
              <a:t>ctionable </a:t>
            </a:r>
            <a:r>
              <a:rPr lang="en-US" dirty="0">
                <a:solidFill>
                  <a:srgbClr val="000000"/>
                </a:solidFill>
                <a:latin typeface="+mn-lt"/>
              </a:rPr>
              <a:t>O</a:t>
            </a:r>
            <a:r>
              <a:rPr lang="en-US" b="0" i="0" u="none" strike="noStrike" dirty="0">
                <a:solidFill>
                  <a:srgbClr val="000000"/>
                </a:solidFill>
                <a:effectLst/>
                <a:latin typeface="+mn-lt"/>
              </a:rPr>
              <a:t>utcomes </a:t>
            </a:r>
          </a:p>
          <a:p>
            <a:pPr marL="514350" indent="-514350" algn="l">
              <a:buAutoNum type="arabicPeriod"/>
            </a:pPr>
            <a:endParaRPr lang="en-US" dirty="0">
              <a:solidFill>
                <a:srgbClr val="000000"/>
              </a:solidFill>
              <a:latin typeface="+mn-lt"/>
            </a:endParaRPr>
          </a:p>
          <a:p>
            <a:pPr marL="0" indent="0" algn="l">
              <a:buNone/>
            </a:pPr>
            <a:r>
              <a:rPr lang="en-US" b="0" i="0" u="none" strike="noStrike" dirty="0">
                <a:solidFill>
                  <a:srgbClr val="000000"/>
                </a:solidFill>
                <a:effectLst/>
                <a:latin typeface="+mn-lt"/>
              </a:rPr>
              <a:t>The symposium should foster direct dialogue between these three groups, creating an environment conducive to partnership, policy support, and investment.</a:t>
            </a:r>
          </a:p>
          <a:p>
            <a:endParaRPr lang="en-US" dirty="0"/>
          </a:p>
        </p:txBody>
      </p:sp>
    </p:spTree>
    <p:extLst>
      <p:ext uri="{BB962C8B-B14F-4D97-AF65-F5344CB8AC3E}">
        <p14:creationId xmlns:p14="http://schemas.microsoft.com/office/powerpoint/2010/main" val="138510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A8D7-282D-60BA-D0BF-16A879B8A4C7}"/>
              </a:ext>
            </a:extLst>
          </p:cNvPr>
          <p:cNvSpPr>
            <a:spLocks noGrp="1"/>
          </p:cNvSpPr>
          <p:nvPr>
            <p:ph type="title"/>
          </p:nvPr>
        </p:nvSpPr>
        <p:spPr/>
        <p:txBody>
          <a:bodyPr/>
          <a:lstStyle/>
          <a:p>
            <a:r>
              <a:rPr lang="en-US" dirty="0"/>
              <a:t>Participants</a:t>
            </a:r>
          </a:p>
        </p:txBody>
      </p:sp>
      <p:sp>
        <p:nvSpPr>
          <p:cNvPr id="4" name="Content Placeholder 1">
            <a:extLst>
              <a:ext uri="{FF2B5EF4-FFF2-40B4-BE49-F238E27FC236}">
                <a16:creationId xmlns:a16="http://schemas.microsoft.com/office/drawing/2014/main" id="{EDC188EE-9034-32FA-2DE3-0EC838C81123}"/>
              </a:ext>
            </a:extLst>
          </p:cNvPr>
          <p:cNvSpPr>
            <a:spLocks noGrp="1"/>
          </p:cNvSpPr>
          <p:nvPr>
            <p:ph idx="1"/>
          </p:nvPr>
        </p:nvSpPr>
        <p:spPr>
          <a:xfrm>
            <a:off x="838200" y="1565753"/>
            <a:ext cx="10515600" cy="4611210"/>
          </a:xfrm>
        </p:spPr>
        <p:txBody>
          <a:bodyPr>
            <a:normAutofit/>
          </a:bodyPr>
          <a:lstStyle/>
          <a:p>
            <a:pPr marL="0" indent="0" algn="l">
              <a:buNone/>
            </a:pPr>
            <a:r>
              <a:rPr lang="en-US" sz="2400" b="1" i="0" u="none" strike="noStrike" dirty="0">
                <a:solidFill>
                  <a:srgbClr val="000000"/>
                </a:solidFill>
                <a:effectLst/>
                <a:latin typeface="+mn-lt"/>
              </a:rPr>
              <a:t>Decision-Makers -</a:t>
            </a:r>
            <a:r>
              <a:rPr lang="en-US" sz="2400" b="0" i="0" u="none" strike="noStrike" dirty="0">
                <a:solidFill>
                  <a:srgbClr val="000000"/>
                </a:solidFill>
                <a:effectLst/>
                <a:latin typeface="+mn-lt"/>
              </a:rPr>
              <a:t> Key officials from the Odisha government, central government representatives, and policy influencers. Their role will be to present supportive policies, clarify regulatory frameworks, and demonstrate the government's commitment to fostering business growth.</a:t>
            </a:r>
          </a:p>
          <a:p>
            <a:pPr marL="0" indent="0" algn="l">
              <a:buNone/>
            </a:pPr>
            <a:r>
              <a:rPr lang="en-US" sz="2400" b="1" i="0" u="none" strike="noStrike" dirty="0">
                <a:solidFill>
                  <a:srgbClr val="000000"/>
                </a:solidFill>
                <a:effectLst/>
                <a:latin typeface="+mn-lt"/>
              </a:rPr>
              <a:t>Global Entrepreneurs (USA and Beyond) - </a:t>
            </a:r>
            <a:r>
              <a:rPr lang="en-US" sz="2400" b="0" i="0" u="none" strike="noStrike" dirty="0">
                <a:solidFill>
                  <a:srgbClr val="000000"/>
                </a:solidFill>
                <a:effectLst/>
                <a:latin typeface="+mn-lt"/>
              </a:rPr>
              <a:t> Successful entrepreneurs and investors from the USA and other global markets with a focus on AI/ML technology, semiconductors, and Healthcare. This group will explore investment opportunities and business partnerships in Odisha.</a:t>
            </a:r>
          </a:p>
          <a:p>
            <a:pPr marL="0" indent="0" algn="l">
              <a:buNone/>
            </a:pPr>
            <a:r>
              <a:rPr lang="en-US" sz="2400" b="1" i="0" u="none" strike="noStrike" dirty="0">
                <a:solidFill>
                  <a:srgbClr val="000000"/>
                </a:solidFill>
                <a:effectLst/>
                <a:latin typeface="+mn-lt"/>
              </a:rPr>
              <a:t>Odisha-Based Entrepreneurs - </a:t>
            </a:r>
            <a:r>
              <a:rPr lang="en-US" sz="2400" b="0" i="0" u="none" strike="noStrike" dirty="0">
                <a:solidFill>
                  <a:srgbClr val="000000"/>
                </a:solidFill>
                <a:effectLst/>
                <a:latin typeface="+mn-lt"/>
              </a:rPr>
              <a:t> Local business leaders, startups, and industry representatives in sectors such as IT, handicrafts, textiles, electronics, and tourism. They will showcase their capabilities and seek collaboration with global entrepreneurs and support from the government.</a:t>
            </a:r>
            <a:endParaRPr lang="en-US" sz="2400" dirty="0">
              <a:solidFill>
                <a:srgbClr val="000000"/>
              </a:solidFill>
              <a:latin typeface="+mn-lt"/>
            </a:endParaRPr>
          </a:p>
          <a:p>
            <a:pPr marL="0" indent="0" algn="l">
              <a:buNone/>
            </a:pPr>
            <a:endParaRPr lang="en-US" b="0" i="0" u="none" strike="noStrike" dirty="0">
              <a:solidFill>
                <a:srgbClr val="000000"/>
              </a:solidFill>
              <a:effectLst/>
            </a:endParaRPr>
          </a:p>
        </p:txBody>
      </p:sp>
    </p:spTree>
    <p:extLst>
      <p:ext uri="{BB962C8B-B14F-4D97-AF65-F5344CB8AC3E}">
        <p14:creationId xmlns:p14="http://schemas.microsoft.com/office/powerpoint/2010/main" val="4089078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CF335-6521-0E0F-7837-9E01BB8BD0A0}"/>
              </a:ext>
            </a:extLst>
          </p:cNvPr>
          <p:cNvSpPr>
            <a:spLocks noGrp="1"/>
          </p:cNvSpPr>
          <p:nvPr>
            <p:ph type="title"/>
          </p:nvPr>
        </p:nvSpPr>
        <p:spPr/>
        <p:txBody>
          <a:bodyPr/>
          <a:lstStyle/>
          <a:p>
            <a:r>
              <a:rPr lang="en-US" dirty="0"/>
              <a:t>Resources</a:t>
            </a:r>
          </a:p>
        </p:txBody>
      </p:sp>
      <p:sp>
        <p:nvSpPr>
          <p:cNvPr id="4" name="Content Placeholder 1">
            <a:extLst>
              <a:ext uri="{FF2B5EF4-FFF2-40B4-BE49-F238E27FC236}">
                <a16:creationId xmlns:a16="http://schemas.microsoft.com/office/drawing/2014/main" id="{B8CE358D-88CE-631E-C2DE-ADE3BD39088F}"/>
              </a:ext>
            </a:extLst>
          </p:cNvPr>
          <p:cNvSpPr>
            <a:spLocks noGrp="1"/>
          </p:cNvSpPr>
          <p:nvPr>
            <p:ph idx="1"/>
          </p:nvPr>
        </p:nvSpPr>
        <p:spPr/>
        <p:txBody>
          <a:bodyPr/>
          <a:lstStyle/>
          <a:p>
            <a:pPr algn="l">
              <a:buFont typeface="Arial" panose="020B0604020202020204" pitchFamily="34" charset="0"/>
              <a:buChar char="•"/>
            </a:pPr>
            <a:r>
              <a:rPr lang="en-US" b="1" i="0" u="none" strike="noStrike" dirty="0">
                <a:solidFill>
                  <a:srgbClr val="000000"/>
                </a:solidFill>
                <a:effectLst/>
                <a:latin typeface="+mn-lt"/>
              </a:rPr>
              <a:t>Keynote Speakers:</a:t>
            </a:r>
            <a:r>
              <a:rPr lang="en-US" b="0" i="0" u="none" strike="noStrike" dirty="0">
                <a:solidFill>
                  <a:srgbClr val="000000"/>
                </a:solidFill>
                <a:effectLst/>
                <a:latin typeface="+mn-lt"/>
              </a:rPr>
              <a:t> Industry leaders discussing global trends in AI/ML, IT, and software development</a:t>
            </a:r>
            <a:r>
              <a:rPr lang="en-US" dirty="0">
                <a:solidFill>
                  <a:srgbClr val="000000"/>
                </a:solidFill>
              </a:rPr>
              <a:t> and Healthcare domain </a:t>
            </a:r>
            <a:r>
              <a:rPr lang="en-US" b="0" i="0" u="none" strike="noStrike" dirty="0">
                <a:solidFill>
                  <a:srgbClr val="000000"/>
                </a:solidFill>
                <a:effectLst/>
                <a:latin typeface="+mn-lt"/>
              </a:rPr>
              <a:t>highlighting Odisha’s talent pool and infrastructure.</a:t>
            </a:r>
          </a:p>
          <a:p>
            <a:pPr algn="l">
              <a:buFont typeface="Arial" panose="020B0604020202020204" pitchFamily="34" charset="0"/>
              <a:buChar char="•"/>
            </a:pPr>
            <a:r>
              <a:rPr lang="en-US" b="1" i="0" u="none" strike="noStrike" dirty="0">
                <a:solidFill>
                  <a:srgbClr val="000000"/>
                </a:solidFill>
                <a:effectLst/>
                <a:latin typeface="+mn-lt"/>
              </a:rPr>
              <a:t>Panel Discussions:</a:t>
            </a:r>
            <a:r>
              <a:rPr lang="en-US" b="0" i="0" u="none" strike="noStrike" dirty="0">
                <a:solidFill>
                  <a:srgbClr val="000000"/>
                </a:solidFill>
                <a:effectLst/>
                <a:latin typeface="+mn-lt"/>
              </a:rPr>
              <a:t> Focus on AI-driven solutions for businesses, the IT services sector, and electronics manufacturing opportunities and Healthcare investment in Odisha.</a:t>
            </a:r>
          </a:p>
          <a:p>
            <a:pPr algn="l">
              <a:buFont typeface="Arial" panose="020B0604020202020204" pitchFamily="34" charset="0"/>
              <a:buChar char="•"/>
            </a:pPr>
            <a:r>
              <a:rPr lang="en-US" b="1" i="0" u="none" strike="noStrike" dirty="0">
                <a:solidFill>
                  <a:srgbClr val="000000"/>
                </a:solidFill>
                <a:effectLst/>
                <a:latin typeface="+mn-lt"/>
              </a:rPr>
              <a:t>Startup Showcase:</a:t>
            </a:r>
            <a:r>
              <a:rPr lang="en-US" b="0" i="0" u="none" strike="noStrike" dirty="0">
                <a:solidFill>
                  <a:srgbClr val="000000"/>
                </a:solidFill>
                <a:effectLst/>
                <a:latin typeface="+mn-lt"/>
              </a:rPr>
              <a:t> Highlight tech startups, particularly in AI, software development, and electronics.</a:t>
            </a:r>
          </a:p>
        </p:txBody>
      </p:sp>
    </p:spTree>
    <p:extLst>
      <p:ext uri="{BB962C8B-B14F-4D97-AF65-F5344CB8AC3E}">
        <p14:creationId xmlns:p14="http://schemas.microsoft.com/office/powerpoint/2010/main" val="2029919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7B0A-94EF-53C2-1135-93942C7141F2}"/>
              </a:ext>
            </a:extLst>
          </p:cNvPr>
          <p:cNvSpPr>
            <a:spLocks noGrp="1"/>
          </p:cNvSpPr>
          <p:nvPr>
            <p:ph type="title"/>
          </p:nvPr>
        </p:nvSpPr>
        <p:spPr>
          <a:xfrm>
            <a:off x="838200" y="596975"/>
            <a:ext cx="10515600" cy="799796"/>
          </a:xfrm>
        </p:spPr>
        <p:txBody>
          <a:bodyPr/>
          <a:lstStyle/>
          <a:p>
            <a:r>
              <a:rPr lang="en-US" dirty="0"/>
              <a:t>Sequence of symposium events</a:t>
            </a:r>
          </a:p>
        </p:txBody>
      </p:sp>
      <p:sp>
        <p:nvSpPr>
          <p:cNvPr id="4" name="Content Placeholder 1">
            <a:extLst>
              <a:ext uri="{FF2B5EF4-FFF2-40B4-BE49-F238E27FC236}">
                <a16:creationId xmlns:a16="http://schemas.microsoft.com/office/drawing/2014/main" id="{8A3D37C4-4839-1743-1600-7E7E2D941A86}"/>
              </a:ext>
            </a:extLst>
          </p:cNvPr>
          <p:cNvSpPr>
            <a:spLocks noGrp="1"/>
          </p:cNvSpPr>
          <p:nvPr>
            <p:ph idx="1"/>
          </p:nvPr>
        </p:nvSpPr>
        <p:spPr>
          <a:xfrm>
            <a:off x="838200" y="1396771"/>
            <a:ext cx="10515600" cy="4959579"/>
          </a:xfrm>
        </p:spPr>
        <p:txBody>
          <a:bodyPr>
            <a:noAutofit/>
          </a:bodyPr>
          <a:lstStyle/>
          <a:p>
            <a:pPr marL="0" indent="0" algn="l">
              <a:buNone/>
            </a:pPr>
            <a:r>
              <a:rPr lang="en-US" sz="1400" b="1" i="0" u="none" strike="noStrike" dirty="0">
                <a:solidFill>
                  <a:srgbClr val="000000"/>
                </a:solidFill>
                <a:effectLst/>
                <a:latin typeface="Calibri" panose="020F0502020204030204" pitchFamily="34" charset="0"/>
                <a:cs typeface="Calibri" panose="020F0502020204030204" pitchFamily="34" charset="0"/>
              </a:rPr>
              <a:t>Policy and Collaboration Dialogues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Government-Industry Dialogues - </a:t>
            </a:r>
            <a:r>
              <a:rPr lang="en-US" sz="1400" b="0" i="0" u="none" strike="noStrike" dirty="0">
                <a:solidFill>
                  <a:srgbClr val="000000"/>
                </a:solidFill>
                <a:effectLst/>
                <a:latin typeface="Calibri" panose="020F0502020204030204" pitchFamily="34" charset="0"/>
                <a:cs typeface="Calibri" panose="020F0502020204030204" pitchFamily="34" charset="0"/>
              </a:rPr>
              <a:t>Odisha government officials engage directly with entrepreneurs from both the USA and Odisha to discuss policies that support business growth across sectors.</a:t>
            </a: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Roundtable Discussions - </a:t>
            </a:r>
            <a:r>
              <a:rPr lang="en-US" sz="1400" b="0" i="0" u="none" strike="noStrike" dirty="0">
                <a:solidFill>
                  <a:srgbClr val="000000"/>
                </a:solidFill>
                <a:effectLst/>
                <a:latin typeface="Calibri" panose="020F0502020204030204" pitchFamily="34" charset="0"/>
                <a:cs typeface="Calibri" panose="020F0502020204030204" pitchFamily="34" charset="0"/>
              </a:rPr>
              <a:t>Small, focused groups where political leaders and entrepreneurs collaborate on specific topics like AI/ML investment</a:t>
            </a:r>
            <a:r>
              <a:rPr lang="en-US" sz="1400" dirty="0">
                <a:solidFill>
                  <a:srgbClr val="000000"/>
                </a:solidFill>
                <a:latin typeface="Calibri" panose="020F0502020204030204" pitchFamily="34" charset="0"/>
                <a:cs typeface="Calibri" panose="020F0502020204030204" pitchFamily="34" charset="0"/>
              </a:rPr>
              <a:t> and Healthcare sector</a:t>
            </a:r>
            <a:r>
              <a:rPr lang="en-US" sz="1400" b="0" i="0" u="none" strike="noStrike" dirty="0">
                <a:solidFill>
                  <a:srgbClr val="000000"/>
                </a:solidFill>
                <a:effectLst/>
                <a:latin typeface="Calibri" panose="020F0502020204030204" pitchFamily="34" charset="0"/>
                <a:cs typeface="Calibri" panose="020F0502020204030204" pitchFamily="34" charset="0"/>
              </a:rPr>
              <a:t>. These discussions should aim to identify concrete steps for collaboration.</a:t>
            </a: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Panel Discussions - </a:t>
            </a:r>
            <a:r>
              <a:rPr lang="en-US" sz="1400" b="0" i="0" u="none" strike="noStrike" dirty="0">
                <a:solidFill>
                  <a:srgbClr val="000000"/>
                </a:solidFill>
                <a:effectLst/>
                <a:latin typeface="Calibri" panose="020F0502020204030204" pitchFamily="34" charset="0"/>
                <a:cs typeface="Calibri" panose="020F0502020204030204" pitchFamily="34" charset="0"/>
              </a:rPr>
              <a:t>Industry leaders and policymakers discuss collaborative efforts in AI/ML, semiconductor manufacturing, and sustainable healthcare development, ensuring alignment of goals among the three groups.</a:t>
            </a:r>
          </a:p>
          <a:p>
            <a:pPr marL="0" indent="0" algn="l">
              <a:buNone/>
            </a:pPr>
            <a:r>
              <a:rPr lang="en-US" sz="1400" b="1" i="0" u="none" strike="noStrike" dirty="0">
                <a:solidFill>
                  <a:srgbClr val="000000"/>
                </a:solidFill>
                <a:effectLst/>
                <a:latin typeface="Calibri" panose="020F0502020204030204" pitchFamily="34" charset="0"/>
                <a:cs typeface="Calibri" panose="020F0502020204030204" pitchFamily="34" charset="0"/>
              </a:rPr>
              <a:t>Investment and Partnership Building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Startup-Entrepreneur Pitch Sessions - </a:t>
            </a:r>
            <a:r>
              <a:rPr lang="en-US" sz="1400" b="0" i="0" u="none" strike="noStrike" dirty="0">
                <a:solidFill>
                  <a:srgbClr val="000000"/>
                </a:solidFill>
                <a:effectLst/>
                <a:latin typeface="Calibri" panose="020F0502020204030204" pitchFamily="34" charset="0"/>
                <a:cs typeface="Calibri" panose="020F0502020204030204" pitchFamily="34" charset="0"/>
              </a:rPr>
              <a:t>Odisha-based startups and local businesses pitch their ideas and projects to global entrepreneurs and investors. This creates a direct platform for collaboration and partnership formation.</a:t>
            </a: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Networking Events - </a:t>
            </a:r>
            <a:r>
              <a:rPr lang="en-US" sz="1400" b="0" i="0" u="none" strike="noStrike" dirty="0">
                <a:solidFill>
                  <a:srgbClr val="000000"/>
                </a:solidFill>
                <a:effectLst/>
                <a:latin typeface="Calibri" panose="020F0502020204030204" pitchFamily="34" charset="0"/>
                <a:cs typeface="Calibri" panose="020F0502020204030204" pitchFamily="34" charset="0"/>
              </a:rPr>
              <a:t>Facilitated networking sessions that allow Odisha entrepreneurs to connect with global investors and political leaders, fostering informal discussions and relationship building.</a:t>
            </a: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Investor Roundtables - </a:t>
            </a:r>
            <a:r>
              <a:rPr lang="en-US" sz="1400" b="0" i="0" u="none" strike="noStrike" dirty="0">
                <a:solidFill>
                  <a:srgbClr val="000000"/>
                </a:solidFill>
                <a:effectLst/>
                <a:latin typeface="Calibri" panose="020F0502020204030204" pitchFamily="34" charset="0"/>
                <a:cs typeface="Calibri" panose="020F0502020204030204" pitchFamily="34" charset="0"/>
              </a:rPr>
              <a:t>Invite global and local investors to engage in dialogues with Odisha-based entrepreneurs, encouraging partnerships, investments, and joint ventures.</a:t>
            </a:r>
          </a:p>
          <a:p>
            <a:pPr marL="0" indent="0">
              <a:buNone/>
            </a:pPr>
            <a:r>
              <a:rPr lang="en-US" sz="1400" b="1" i="0" u="none" strike="noStrike" dirty="0">
                <a:solidFill>
                  <a:srgbClr val="000000"/>
                </a:solidFill>
                <a:effectLst/>
                <a:latin typeface="Calibri" panose="020F0502020204030204" pitchFamily="34" charset="0"/>
                <a:cs typeface="Calibri" panose="020F0502020204030204" pitchFamily="34" charset="0"/>
              </a:rPr>
              <a:t>Industry Showcases and Future Opportunities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Exhibitions - </a:t>
            </a:r>
            <a:r>
              <a:rPr lang="en-US" sz="1400" b="0" i="0" u="none" strike="noStrike" dirty="0">
                <a:solidFill>
                  <a:srgbClr val="000000"/>
                </a:solidFill>
                <a:effectLst/>
                <a:latin typeface="Calibri" panose="020F0502020204030204" pitchFamily="34" charset="0"/>
                <a:cs typeface="Calibri" panose="020F0502020204030204" pitchFamily="34" charset="0"/>
              </a:rPr>
              <a:t> Showcase Odisha’s capabilities in IT, AI/ML</a:t>
            </a:r>
            <a:r>
              <a:rPr lang="en-US" sz="1400" dirty="0">
                <a:solidFill>
                  <a:srgbClr val="000000"/>
                </a:solidFill>
                <a:latin typeface="Calibri" panose="020F0502020204030204" pitchFamily="34" charset="0"/>
                <a:cs typeface="Calibri" panose="020F0502020204030204" pitchFamily="34" charset="0"/>
              </a:rPr>
              <a:t> </a:t>
            </a:r>
            <a:r>
              <a:rPr lang="en-US" sz="1400" b="0" i="0" u="none" strike="noStrike" dirty="0">
                <a:solidFill>
                  <a:srgbClr val="000000"/>
                </a:solidFill>
                <a:effectLst/>
                <a:latin typeface="Calibri" panose="020F0502020204030204" pitchFamily="34" charset="0"/>
                <a:cs typeface="Calibri" panose="020F0502020204030204" pitchFamily="34" charset="0"/>
              </a:rPr>
              <a:t>and Healthcare sectors, with displays of products, technologies, and investment opportunities.</a:t>
            </a:r>
          </a:p>
          <a:p>
            <a:pPr marL="742950" lvl="1" indent="-285750" algn="l">
              <a:buFont typeface="Arial" panose="020B0604020202020204" pitchFamily="34" charset="0"/>
              <a:buChar char="•"/>
            </a:pPr>
            <a:r>
              <a:rPr lang="en-US" sz="1400" b="1" i="0" u="none" strike="noStrike" dirty="0">
                <a:solidFill>
                  <a:srgbClr val="000000"/>
                </a:solidFill>
                <a:effectLst/>
                <a:latin typeface="Calibri" panose="020F0502020204030204" pitchFamily="34" charset="0"/>
                <a:cs typeface="Calibri" panose="020F0502020204030204" pitchFamily="34" charset="0"/>
              </a:rPr>
              <a:t>Closing Collaboration Sessions - </a:t>
            </a:r>
            <a:r>
              <a:rPr lang="en-US" sz="1400" b="0" i="0" u="none" strike="noStrike" dirty="0">
                <a:solidFill>
                  <a:srgbClr val="000000"/>
                </a:solidFill>
                <a:effectLst/>
                <a:latin typeface="Calibri" panose="020F0502020204030204" pitchFamily="34" charset="0"/>
                <a:cs typeface="Calibri" panose="020F0502020204030204" pitchFamily="34" charset="0"/>
              </a:rPr>
              <a:t> Summarize the symposium’s outcomes and announce potential partnerships, investments, and policy commitments. This session should include signing </a:t>
            </a:r>
            <a:r>
              <a:rPr lang="en-US" sz="1400" b="0" i="0" u="none" strike="noStrike" dirty="0" err="1">
                <a:solidFill>
                  <a:srgbClr val="000000"/>
                </a:solidFill>
                <a:effectLst/>
                <a:latin typeface="Calibri" panose="020F0502020204030204" pitchFamily="34" charset="0"/>
                <a:cs typeface="Calibri" panose="020F0502020204030204" pitchFamily="34" charset="0"/>
              </a:rPr>
              <a:t>MoUs</a:t>
            </a:r>
            <a:r>
              <a:rPr lang="en-US" sz="1400" b="0" i="0" u="none" strike="noStrike" dirty="0">
                <a:solidFill>
                  <a:srgbClr val="000000"/>
                </a:solidFill>
                <a:effectLst/>
                <a:latin typeface="Calibri" panose="020F0502020204030204" pitchFamily="34" charset="0"/>
                <a:cs typeface="Calibri" panose="020F0502020204030204" pitchFamily="34" charset="0"/>
              </a:rPr>
              <a:t> and pledges for collaboration.</a:t>
            </a:r>
          </a:p>
          <a:p>
            <a:pPr marL="0" indent="0" algn="l">
              <a:buNone/>
            </a:pPr>
            <a:endParaRPr lang="en-US" sz="1400" b="0" i="0" u="none" strike="noStrike"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3000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9E2E10-E489-29DA-9165-365C03AB884A}"/>
              </a:ext>
            </a:extLst>
          </p:cNvPr>
          <p:cNvSpPr>
            <a:spLocks noGrp="1"/>
          </p:cNvSpPr>
          <p:nvPr>
            <p:ph idx="1"/>
          </p:nvPr>
        </p:nvSpPr>
        <p:spPr>
          <a:xfrm>
            <a:off x="838200" y="2511815"/>
            <a:ext cx="10515600" cy="3400356"/>
          </a:xfrm>
        </p:spPr>
        <p:txBody>
          <a:bodyPr>
            <a:normAutofit/>
          </a:bodyPr>
          <a:lstStyle/>
          <a:p>
            <a:pPr marL="0" indent="0" algn="l">
              <a:buNone/>
            </a:pPr>
            <a:r>
              <a:rPr lang="en-US" sz="2400" b="1" i="0" u="none" strike="noStrike" dirty="0">
                <a:solidFill>
                  <a:srgbClr val="000000"/>
                </a:solidFill>
                <a:effectLst/>
                <a:latin typeface="+mn-lt"/>
              </a:rPr>
              <a:t>Policy Announcements - </a:t>
            </a:r>
            <a:r>
              <a:rPr lang="en-US" sz="2400" b="0" i="0" u="none" strike="noStrike" dirty="0">
                <a:solidFill>
                  <a:srgbClr val="000000"/>
                </a:solidFill>
                <a:effectLst/>
                <a:latin typeface="+mn-lt"/>
              </a:rPr>
              <a:t> Government officials should announce specific policies or incentives during the symposium that encourage global investment and support local industries.</a:t>
            </a:r>
          </a:p>
          <a:p>
            <a:pPr marL="0" indent="0" algn="l">
              <a:buNone/>
            </a:pPr>
            <a:r>
              <a:rPr lang="en-US" sz="2400" b="1" i="0" u="none" strike="noStrike" dirty="0">
                <a:solidFill>
                  <a:srgbClr val="000000"/>
                </a:solidFill>
                <a:effectLst/>
                <a:latin typeface="+mn-lt"/>
              </a:rPr>
              <a:t>Partnership and Investment Commitments -</a:t>
            </a:r>
            <a:r>
              <a:rPr lang="en-US" sz="2400" b="0" i="0" u="none" strike="noStrike" dirty="0">
                <a:solidFill>
                  <a:srgbClr val="000000"/>
                </a:solidFill>
                <a:effectLst/>
                <a:latin typeface="+mn-lt"/>
              </a:rPr>
              <a:t> Facilitate the signing of </a:t>
            </a:r>
            <a:r>
              <a:rPr lang="en-US" sz="2400" b="0" i="0" u="none" strike="noStrike" dirty="0" err="1">
                <a:solidFill>
                  <a:srgbClr val="000000"/>
                </a:solidFill>
                <a:effectLst/>
                <a:latin typeface="+mn-lt"/>
              </a:rPr>
              <a:t>MoUs</a:t>
            </a:r>
            <a:r>
              <a:rPr lang="en-US" sz="2400" b="0" i="0" u="none" strike="noStrike" dirty="0">
                <a:solidFill>
                  <a:srgbClr val="000000"/>
                </a:solidFill>
                <a:effectLst/>
                <a:latin typeface="+mn-lt"/>
              </a:rPr>
              <a:t>, partnership agreements, and investment commitments between global and local entrepreneurs, with government support where necessary.</a:t>
            </a:r>
          </a:p>
          <a:p>
            <a:pPr marL="0" indent="0" algn="l">
              <a:buNone/>
            </a:pPr>
            <a:r>
              <a:rPr lang="en-US" sz="2400" b="1" i="0" u="none" strike="noStrike" dirty="0">
                <a:solidFill>
                  <a:srgbClr val="000000"/>
                </a:solidFill>
                <a:effectLst/>
                <a:latin typeface="+mn-lt"/>
              </a:rPr>
              <a:t>Action Plans- </a:t>
            </a:r>
            <a:r>
              <a:rPr lang="en-US" sz="2400" b="0" i="0" u="none" strike="noStrike" dirty="0">
                <a:solidFill>
                  <a:srgbClr val="000000"/>
                </a:solidFill>
                <a:effectLst/>
                <a:latin typeface="+mn-lt"/>
              </a:rPr>
              <a:t> Develop clear action plans for each sector (e.g., AI/ML, tourism, handicrafts) that outline the next steps for collaboration, investment, and policy implementation.</a:t>
            </a:r>
          </a:p>
        </p:txBody>
      </p:sp>
      <p:sp>
        <p:nvSpPr>
          <p:cNvPr id="4" name="Title 3">
            <a:extLst>
              <a:ext uri="{FF2B5EF4-FFF2-40B4-BE49-F238E27FC236}">
                <a16:creationId xmlns:a16="http://schemas.microsoft.com/office/drawing/2014/main" id="{A09FC897-A5AB-8232-5C60-3C953678D510}"/>
              </a:ext>
            </a:extLst>
          </p:cNvPr>
          <p:cNvSpPr>
            <a:spLocks noGrp="1"/>
          </p:cNvSpPr>
          <p:nvPr>
            <p:ph type="title"/>
          </p:nvPr>
        </p:nvSpPr>
        <p:spPr>
          <a:xfrm>
            <a:off x="838200" y="800534"/>
            <a:ext cx="10833513" cy="739888"/>
          </a:xfrm>
        </p:spPr>
        <p:txBody>
          <a:bodyPr>
            <a:normAutofit/>
          </a:bodyPr>
          <a:lstStyle/>
          <a:p>
            <a:r>
              <a:rPr lang="en-US" dirty="0">
                <a:cs typeface="Calibri" panose="020F0502020204030204" pitchFamily="34" charset="0"/>
              </a:rPr>
              <a:t>Outcome-Oriented Approach</a:t>
            </a:r>
          </a:p>
        </p:txBody>
      </p:sp>
      <p:sp>
        <p:nvSpPr>
          <p:cNvPr id="7" name="TextBox 6">
            <a:extLst>
              <a:ext uri="{FF2B5EF4-FFF2-40B4-BE49-F238E27FC236}">
                <a16:creationId xmlns:a16="http://schemas.microsoft.com/office/drawing/2014/main" id="{B136D5EF-6504-4E43-4363-A8DD395069DB}"/>
              </a:ext>
            </a:extLst>
          </p:cNvPr>
          <p:cNvSpPr txBox="1"/>
          <p:nvPr/>
        </p:nvSpPr>
        <p:spPr>
          <a:xfrm>
            <a:off x="838200" y="1540422"/>
            <a:ext cx="10096994" cy="830997"/>
          </a:xfrm>
          <a:prstGeom prst="rect">
            <a:avLst/>
          </a:prstGeom>
          <a:noFill/>
        </p:spPr>
        <p:txBody>
          <a:bodyPr wrap="square">
            <a:spAutoFit/>
          </a:bodyPr>
          <a:lstStyle/>
          <a:p>
            <a:pPr marL="0" indent="0" algn="l">
              <a:buNone/>
            </a:pPr>
            <a:r>
              <a:rPr lang="en-US" sz="2400" b="0" i="0" u="none" strike="noStrike" dirty="0">
                <a:solidFill>
                  <a:srgbClr val="000000"/>
                </a:solidFill>
                <a:effectLst/>
              </a:rPr>
              <a:t>The symposium should have clear, measurable outcomes that reflect successful collaboration between the three groups:</a:t>
            </a:r>
          </a:p>
        </p:txBody>
      </p:sp>
    </p:spTree>
    <p:extLst>
      <p:ext uri="{BB962C8B-B14F-4D97-AF65-F5344CB8AC3E}">
        <p14:creationId xmlns:p14="http://schemas.microsoft.com/office/powerpoint/2010/main" val="899369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9FC897-A5AB-8232-5C60-3C953678D510}"/>
              </a:ext>
            </a:extLst>
          </p:cNvPr>
          <p:cNvSpPr>
            <a:spLocks noGrp="1"/>
          </p:cNvSpPr>
          <p:nvPr>
            <p:ph type="title"/>
          </p:nvPr>
        </p:nvSpPr>
        <p:spPr>
          <a:xfrm>
            <a:off x="1014092" y="894949"/>
            <a:ext cx="10515600" cy="984956"/>
          </a:xfrm>
        </p:spPr>
        <p:txBody>
          <a:bodyPr>
            <a:noAutofit/>
          </a:bodyPr>
          <a:lstStyle/>
          <a:p>
            <a:r>
              <a:rPr lang="en-US" dirty="0"/>
              <a:t>Keynote by Senior Industry Leader, Investor discussion, Product Showcase</a:t>
            </a:r>
          </a:p>
        </p:txBody>
      </p:sp>
      <p:sp>
        <p:nvSpPr>
          <p:cNvPr id="8" name="TextBox 7">
            <a:extLst>
              <a:ext uri="{FF2B5EF4-FFF2-40B4-BE49-F238E27FC236}">
                <a16:creationId xmlns:a16="http://schemas.microsoft.com/office/drawing/2014/main" id="{64CBEEAB-EDA5-9CF0-7B04-A2AE935084BE}"/>
              </a:ext>
            </a:extLst>
          </p:cNvPr>
          <p:cNvSpPr txBox="1"/>
          <p:nvPr/>
        </p:nvSpPr>
        <p:spPr>
          <a:xfrm>
            <a:off x="940350" y="2235308"/>
            <a:ext cx="10589342" cy="3754874"/>
          </a:xfrm>
          <a:prstGeom prst="rect">
            <a:avLst/>
          </a:prstGeom>
          <a:noFill/>
        </p:spPr>
        <p:txBody>
          <a:bodyPr wrap="square" rtlCol="0">
            <a:spAutoFit/>
          </a:bodyPr>
          <a:lstStyle/>
          <a:p>
            <a:r>
              <a:rPr lang="en-US" sz="1400" b="1" dirty="0"/>
              <a:t>IT &amp; Electronics: Session by Minister of IT/Principal Secy</a:t>
            </a:r>
          </a:p>
          <a:p>
            <a:r>
              <a:rPr lang="en-US" sz="1400" b="1" dirty="0"/>
              <a:t>Key Investors:  Ravi Kumar, CEO Cognizant, XX Dash, Infosys EVP, Anyone from Accenture, Deloitte, PWC, </a:t>
            </a:r>
            <a:r>
              <a:rPr lang="en-US" sz="1400" b="1" dirty="0" err="1"/>
              <a:t>TechM</a:t>
            </a:r>
            <a:r>
              <a:rPr lang="en-US" sz="1400" b="1" dirty="0"/>
              <a:t>, Wipro, HCL, TCS other companies</a:t>
            </a:r>
          </a:p>
          <a:p>
            <a:endParaRPr lang="en-US" sz="1400" b="1" dirty="0"/>
          </a:p>
          <a:p>
            <a:r>
              <a:rPr lang="en-US" sz="1400" b="1" dirty="0"/>
              <a:t>Healthcare: Session by Minister of Healthcare/Principal Secy</a:t>
            </a:r>
          </a:p>
          <a:p>
            <a:r>
              <a:rPr lang="en-US" sz="1400" b="1" dirty="0"/>
              <a:t>Key Investors:  </a:t>
            </a:r>
            <a:r>
              <a:rPr lang="en-US" sz="1400" b="1" dirty="0" err="1"/>
              <a:t>Satikantha</a:t>
            </a:r>
            <a:r>
              <a:rPr lang="en-US" sz="1400" b="1" dirty="0"/>
              <a:t> Dash, Chairman Kalinga Hospital, Dr. Aditya </a:t>
            </a:r>
            <a:r>
              <a:rPr lang="en-US" sz="1400" b="1" dirty="0" err="1"/>
              <a:t>Samal</a:t>
            </a:r>
            <a:r>
              <a:rPr lang="en-US" sz="1400" b="1" dirty="0"/>
              <a:t>, Chairman Utkal Hospital, Siddhartha Mohanty, LIC of India</a:t>
            </a:r>
          </a:p>
          <a:p>
            <a:endParaRPr lang="en-US" sz="1400" b="1" dirty="0"/>
          </a:p>
          <a:p>
            <a:r>
              <a:rPr lang="en-US" sz="1400" b="1" dirty="0"/>
              <a:t>Tourism &amp; Hospitality: Session by Minister of IT/Principal Secy</a:t>
            </a:r>
          </a:p>
          <a:p>
            <a:r>
              <a:rPr lang="en-US" sz="1400" b="1" dirty="0"/>
              <a:t>Key Investor: Ritesh Agarwal, Global CEO OYO</a:t>
            </a:r>
          </a:p>
          <a:p>
            <a:endParaRPr lang="en-US" sz="1400" b="1" dirty="0"/>
          </a:p>
          <a:p>
            <a:r>
              <a:rPr lang="en-US" sz="1400" b="1" dirty="0"/>
              <a:t>Energy: Session by Minister of IT/Principal Secy Keynote by a Senior Industry Leader</a:t>
            </a:r>
          </a:p>
          <a:p>
            <a:r>
              <a:rPr lang="en-US" sz="1400" b="1" dirty="0"/>
              <a:t>Key Investors: Sushil Purohit, CEO of </a:t>
            </a:r>
            <a:r>
              <a:rPr lang="en-US" sz="1400" b="1" dirty="0" err="1"/>
              <a:t>Gentari</a:t>
            </a:r>
            <a:endParaRPr lang="en-US" sz="1400" b="1" dirty="0"/>
          </a:p>
          <a:p>
            <a:pPr marL="285750" indent="-285750">
              <a:buFontTx/>
              <a:buChar char="-"/>
            </a:pPr>
            <a:endParaRPr lang="en-US" sz="1400" b="1" dirty="0"/>
          </a:p>
          <a:p>
            <a:r>
              <a:rPr lang="en-US" sz="1400" b="1" dirty="0"/>
              <a:t>Entrepreneurship: Keynote by a Unicorn Panel discussion for inspiring young </a:t>
            </a:r>
            <a:r>
              <a:rPr lang="en-US" sz="1400" b="1" dirty="0" err="1"/>
              <a:t>enterprenuer</a:t>
            </a:r>
            <a:endParaRPr lang="en-US" sz="1400" b="1" dirty="0"/>
          </a:p>
          <a:p>
            <a:r>
              <a:rPr lang="en-US" sz="1400" b="1" dirty="0"/>
              <a:t>Unicorn: Ashish Mohapatra, CEO OFB.     </a:t>
            </a:r>
          </a:p>
          <a:p>
            <a:r>
              <a:rPr lang="en-US" sz="1400" b="1" dirty="0"/>
              <a:t>Advisors: Rajeev Mishra, Ex CEO Softbank Investment Advisers</a:t>
            </a:r>
          </a:p>
        </p:txBody>
      </p:sp>
      <p:sp>
        <p:nvSpPr>
          <p:cNvPr id="2" name="TextBox 1">
            <a:extLst>
              <a:ext uri="{FF2B5EF4-FFF2-40B4-BE49-F238E27FC236}">
                <a16:creationId xmlns:a16="http://schemas.microsoft.com/office/drawing/2014/main" id="{0FB189FD-2D26-38E4-8392-56BCF1C311F3}"/>
              </a:ext>
            </a:extLst>
          </p:cNvPr>
          <p:cNvSpPr txBox="1"/>
          <p:nvPr/>
        </p:nvSpPr>
        <p:spPr>
          <a:xfrm rot="20460201">
            <a:off x="2216055" y="3490935"/>
            <a:ext cx="9118600" cy="1015663"/>
          </a:xfrm>
          <a:prstGeom prst="rect">
            <a:avLst/>
          </a:prstGeom>
          <a:noFill/>
          <a:ln>
            <a:solidFill>
              <a:schemeClr val="accent2">
                <a:alpha val="97000"/>
              </a:schemeClr>
            </a:solidFill>
          </a:ln>
        </p:spPr>
        <p:txBody>
          <a:bodyPr wrap="square" rtlCol="0">
            <a:spAutoFit/>
          </a:bodyPr>
          <a:lstStyle/>
          <a:p>
            <a:pPr algn="ctr"/>
            <a:r>
              <a:rPr lang="en-US" sz="6000" dirty="0">
                <a:solidFill>
                  <a:srgbClr val="FF0000"/>
                </a:solidFill>
              </a:rPr>
              <a:t>Draft</a:t>
            </a:r>
          </a:p>
        </p:txBody>
      </p:sp>
    </p:spTree>
    <p:extLst>
      <p:ext uri="{BB962C8B-B14F-4D97-AF65-F5344CB8AC3E}">
        <p14:creationId xmlns:p14="http://schemas.microsoft.com/office/powerpoint/2010/main" val="1379408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TotalTime>
  <Words>1312</Words>
  <Application>Microsoft Macintosh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Wingdings</vt:lpstr>
      <vt:lpstr>Office Theme</vt:lpstr>
      <vt:lpstr>PowerPoint Presentation</vt:lpstr>
      <vt:lpstr>Objective (The Why)</vt:lpstr>
      <vt:lpstr>The How (of Conclave)</vt:lpstr>
      <vt:lpstr>The What (of Conclave)</vt:lpstr>
      <vt:lpstr>Ask from Odisha Government</vt:lpstr>
      <vt:lpstr>Appendix</vt:lpstr>
      <vt:lpstr>Why Odisha</vt:lpstr>
      <vt:lpstr>Success Factor</vt:lpstr>
      <vt:lpstr>Participants</vt:lpstr>
      <vt:lpstr>Resources</vt:lpstr>
      <vt:lpstr>Sequence of symposium events</vt:lpstr>
      <vt:lpstr>Outcome-Oriented Approach</vt:lpstr>
      <vt:lpstr>Keynote by Senior Industry Leader, Investor discussion, Product Showcase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Tapan Padhi</dc:creator>
  <cp:lastModifiedBy>Tapan Padhi</cp:lastModifiedBy>
  <cp:revision>4</cp:revision>
  <dcterms:created xsi:type="dcterms:W3CDTF">2024-09-10T02:57:20Z</dcterms:created>
  <dcterms:modified xsi:type="dcterms:W3CDTF">2024-12-10T17:59:02Z</dcterms:modified>
</cp:coreProperties>
</file>